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9"/>
  </p:notesMasterIdLst>
  <p:sldIdLst>
    <p:sldId id="313" r:id="rId2"/>
    <p:sldId id="354" r:id="rId3"/>
    <p:sldId id="345" r:id="rId4"/>
    <p:sldId id="353" r:id="rId5"/>
    <p:sldId id="373" r:id="rId6"/>
    <p:sldId id="372" r:id="rId7"/>
    <p:sldId id="374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  <a:srgbClr val="FFFF99"/>
    <a:srgbClr val="FFFF66"/>
    <a:srgbClr val="669900"/>
    <a:srgbClr val="008000"/>
    <a:srgbClr val="00CC00"/>
    <a:srgbClr val="33CC33"/>
    <a:srgbClr val="66FF33"/>
    <a:srgbClr val="30343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55" autoAdjust="0"/>
    <p:restoredTop sz="94607" autoAdjust="0"/>
  </p:normalViewPr>
  <p:slideViewPr>
    <p:cSldViewPr>
      <p:cViewPr varScale="1">
        <p:scale>
          <a:sx n="198" d="100"/>
          <a:sy n="198" d="100"/>
        </p:scale>
        <p:origin x="1024" y="1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38E11B-5EC0-409E-A6D8-3CA416B9D447}" type="datetimeFigureOut">
              <a:rPr lang="en-US" smtClean="0"/>
              <a:pPr/>
              <a:t>6/21/22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9437E-0C07-4014-AF23-597A888F580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371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9437E-0C07-4014-AF23-597A888F580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601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9437E-0C07-4014-AF23-597A888F580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601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9437E-0C07-4014-AF23-597A888F580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311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9437E-0C07-4014-AF23-597A888F580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057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9437E-0C07-4014-AF23-597A888F580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0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9437E-0C07-4014-AF23-597A888F580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583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1597821"/>
            <a:ext cx="7772400" cy="1102519"/>
          </a:xfrm>
        </p:spPr>
        <p:txBody>
          <a:bodyPr/>
          <a:lstStyle>
            <a:lvl1pPr>
              <a:defRPr b="1">
                <a:solidFill>
                  <a:srgbClr val="7F7F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1E4C-F2F2-4E84-A39D-A9440276191D}" type="datetime1">
              <a:rPr lang="en-US" smtClean="0"/>
              <a:pPr/>
              <a:t>6/21/22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177C4-11A4-4AD1-90AB-07CF5702A4B8}" type="datetime1">
              <a:rPr lang="en-US" smtClean="0"/>
              <a:pPr/>
              <a:t>6/21/22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399" y="154783"/>
            <a:ext cx="2057401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1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2F040-C553-4CD4-82FC-F5A21D2C3A52}" type="datetime1">
              <a:rPr lang="en-US" smtClean="0"/>
              <a:pPr/>
              <a:t>6/21/22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solidFill>
                  <a:srgbClr val="7F7F7F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Clr>
                <a:srgbClr val="008000"/>
              </a:buClr>
              <a:buFont typeface="Arial"/>
              <a:buChar char="•"/>
              <a:defRPr>
                <a:solidFill>
                  <a:srgbClr val="7F7F7F"/>
                </a:solidFill>
                <a:latin typeface="+mn-lt"/>
              </a:defRPr>
            </a:lvl1pPr>
            <a:lvl2pPr marL="914400" indent="-457200">
              <a:buClr>
                <a:srgbClr val="008000"/>
              </a:buClr>
              <a:buFont typeface="Arial"/>
              <a:buChar char="•"/>
              <a:defRPr>
                <a:solidFill>
                  <a:srgbClr val="7F7F7F"/>
                </a:solidFill>
                <a:latin typeface="+mn-lt"/>
              </a:defRPr>
            </a:lvl2pPr>
            <a:lvl3pPr marL="1257300" indent="-342900">
              <a:buClr>
                <a:srgbClr val="008000"/>
              </a:buClr>
              <a:buFont typeface="Arial"/>
              <a:buChar char="•"/>
              <a:defRPr>
                <a:solidFill>
                  <a:srgbClr val="7F7F7F"/>
                </a:solidFill>
                <a:latin typeface="+mn-lt"/>
              </a:defRPr>
            </a:lvl3pPr>
            <a:lvl4pPr marL="1714500" indent="-342900">
              <a:buClr>
                <a:srgbClr val="008000"/>
              </a:buClr>
              <a:buFont typeface="Arial"/>
              <a:buChar char="•"/>
              <a:defRPr>
                <a:solidFill>
                  <a:srgbClr val="7F7F7F"/>
                </a:solidFill>
                <a:latin typeface="+mn-lt"/>
              </a:defRPr>
            </a:lvl4pPr>
            <a:lvl5pPr marL="2171700" indent="-342900">
              <a:buClr>
                <a:srgbClr val="008000"/>
              </a:buClr>
              <a:buFont typeface="Arial"/>
              <a:buChar char="•"/>
              <a:defRPr>
                <a:solidFill>
                  <a:srgbClr val="7F7F7F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C4DA4-6628-4B2E-AF3D-966E9F5F4672}" type="datetime1">
              <a:rPr lang="en-US" smtClean="0"/>
              <a:pPr/>
              <a:t>6/21/22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6BDA-B7A3-4AF0-B383-74BD5BADB2CF}" type="datetime1">
              <a:rPr lang="en-US" smtClean="0"/>
              <a:pPr/>
              <a:t>6/21/22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900114"/>
            <a:ext cx="4038601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1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B1562-27F0-4E70-8892-CEBBF9F23E1D}" type="datetime1">
              <a:rPr lang="en-US" smtClean="0"/>
              <a:pPr/>
              <a:t>6/21/22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63E68-76DB-48CC-AC46-19F63BE0C6BA}" type="datetime1">
              <a:rPr lang="en-US" smtClean="0"/>
              <a:pPr/>
              <a:t>6/21/22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F52CA-431C-4E5F-A67F-98D03531F49E}" type="datetime1">
              <a:rPr lang="en-US" smtClean="0"/>
              <a:pPr/>
              <a:t>6/21/22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743DB-3024-477D-AA7A-E3344E7BDD45}" type="datetime1">
              <a:rPr lang="en-US" smtClean="0"/>
              <a:pPr/>
              <a:t>6/21/22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2" y="204791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B314A-A561-41A1-A62E-13F1A4CD2D46}" type="datetime1">
              <a:rPr lang="en-US" smtClean="0"/>
              <a:pPr/>
              <a:t>6/21/22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9EB0C-515E-4E3A-BC12-FAC97E0F7B22}" type="datetime1">
              <a:rPr lang="en-US" smtClean="0"/>
              <a:pPr/>
              <a:t>6/21/22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205979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3A014-D292-4C20-BC41-58B73CED7546}" type="datetime1">
              <a:rPr lang="en-US" smtClean="0"/>
              <a:pPr/>
              <a:t>6/21/22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6D0CE-CE47-47DF-8358-740DA7B2151C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  <p:hf hdr="0" ftr="0" dt="0"/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1">
            <a:lumMod val="75000"/>
          </a:schemeClr>
        </a:buClr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bg1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209800" y="4171950"/>
            <a:ext cx="6477001" cy="590550"/>
          </a:xfrm>
        </p:spPr>
        <p:txBody>
          <a:bodyPr>
            <a:normAutofit/>
          </a:bodyPr>
          <a:lstStyle/>
          <a:p>
            <a:pPr algn="r"/>
            <a:r>
              <a:rPr lang="es-ES_tradnl" sz="2400" dirty="0"/>
              <a:t>Sistema Inteligente para Gestión de Edificios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1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304800" y="285750"/>
            <a:ext cx="2854628" cy="819878"/>
            <a:chOff x="304800" y="285750"/>
            <a:chExt cx="2854628" cy="819878"/>
          </a:xfrm>
        </p:grpSpPr>
        <p:pic>
          <p:nvPicPr>
            <p:cNvPr id="11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85750"/>
              <a:ext cx="2400300" cy="819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8228" y="514350"/>
              <a:ext cx="1981200" cy="409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3" descr="https://inet.sbt.siemens.com/Vantage/images/GreenBldgs/energyoptimizationservices_HelpingYourBuildingWorkforYo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352550"/>
            <a:ext cx="3054923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554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CuadroTexto 1"/>
          <p:cNvSpPr txBox="1"/>
          <p:nvPr/>
        </p:nvSpPr>
        <p:spPr>
          <a:xfrm>
            <a:off x="381000" y="1428750"/>
            <a:ext cx="84582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b="1" dirty="0"/>
              <a:t>HAYASHI COMPANY </a:t>
            </a:r>
            <a:r>
              <a:rPr lang="es-ES" sz="1400" dirty="0"/>
              <a:t>es una empresa con más de 20 años de experiencia en integración de sistemas de HVAC, seguridad, detección y protección contra incendios, automatización, eficiencia energética, y comunicaciones. Brindamos servicios de diseño, suministro, instalación, puesta en marcha y mantenimiento.</a:t>
            </a:r>
          </a:p>
          <a:p>
            <a:pPr algn="just"/>
            <a:r>
              <a:rPr lang="es-ES" sz="1400" dirty="0"/>
              <a:t>Nuestro objetivo es ofrecer soluciones a la medida de cada uno de nuestros clientes mediante el uso de diferentes alternativas (marcas) de prestigio internacional.</a:t>
            </a:r>
          </a:p>
          <a:p>
            <a:pPr algn="just"/>
            <a:endParaRPr lang="es-ES" sz="1400" b="1" dirty="0"/>
          </a:p>
          <a:p>
            <a:pPr algn="just"/>
            <a:r>
              <a:rPr lang="es-ES" sz="1400" b="1" dirty="0"/>
              <a:t>Hayashi Company </a:t>
            </a:r>
            <a:r>
              <a:rPr lang="es-ES" sz="1400" dirty="0"/>
              <a:t>es una empresa mexicana fundada en 2001 que a la fecha ha cumplido un récord de servicio continuo por más de 20 años. </a:t>
            </a:r>
          </a:p>
          <a:p>
            <a:pPr algn="just"/>
            <a:endParaRPr lang="es-ES" sz="1400" dirty="0"/>
          </a:p>
          <a:p>
            <a:pPr algn="just"/>
            <a:r>
              <a:rPr lang="es-ES" sz="1400" dirty="0"/>
              <a:t>Decidió incursionar en el mundo de las instalaciones especiales, y desde entonces ha trabajado con sistemas de HVAC, seguridad, detección y protección contra incendios, automatización y comunicaciones.</a:t>
            </a:r>
          </a:p>
          <a:p>
            <a:endParaRPr lang="es-MX" dirty="0"/>
          </a:p>
        </p:txBody>
      </p:sp>
      <p:grpSp>
        <p:nvGrpSpPr>
          <p:cNvPr id="8" name="Group 8">
            <a:extLst>
              <a:ext uri="{FF2B5EF4-FFF2-40B4-BE49-F238E27FC236}">
                <a16:creationId xmlns:a16="http://schemas.microsoft.com/office/drawing/2014/main" id="{E2917BB3-EDF1-F9D5-8890-573AAAECF5CA}"/>
              </a:ext>
            </a:extLst>
          </p:cNvPr>
          <p:cNvGrpSpPr/>
          <p:nvPr/>
        </p:nvGrpSpPr>
        <p:grpSpPr>
          <a:xfrm>
            <a:off x="304800" y="285750"/>
            <a:ext cx="2854628" cy="819878"/>
            <a:chOff x="304800" y="285750"/>
            <a:chExt cx="2854628" cy="819878"/>
          </a:xfrm>
        </p:grpSpPr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8B07B6EF-7AE8-A42A-DDB0-C4F89CC6D5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85750"/>
              <a:ext cx="2400300" cy="819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8">
              <a:extLst>
                <a:ext uri="{FF2B5EF4-FFF2-40B4-BE49-F238E27FC236}">
                  <a16:creationId xmlns:a16="http://schemas.microsoft.com/office/drawing/2014/main" id="{38F754C1-2A8D-6A1F-F0A1-5A7D2E2A12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8228" y="514350"/>
              <a:ext cx="1981200" cy="409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1 Título">
            <a:extLst>
              <a:ext uri="{FF2B5EF4-FFF2-40B4-BE49-F238E27FC236}">
                <a16:creationId xmlns:a16="http://schemas.microsoft.com/office/drawing/2014/main" id="{A089C45B-B8CD-01CB-63B5-9A2DC9586E8E}"/>
              </a:ext>
            </a:extLst>
          </p:cNvPr>
          <p:cNvSpPr txBox="1">
            <a:spLocks/>
          </p:cNvSpPr>
          <p:nvPr/>
        </p:nvSpPr>
        <p:spPr>
          <a:xfrm>
            <a:off x="1066800" y="13335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7F7F7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600" b="0" dirty="0"/>
              <a:t>¿quienes </a:t>
            </a:r>
            <a:r>
              <a:rPr lang="es-MX" sz="3600" b="0" dirty="0">
                <a:solidFill>
                  <a:schemeClr val="tx1"/>
                </a:solidFill>
              </a:rPr>
              <a:t>somos?</a:t>
            </a:r>
          </a:p>
        </p:txBody>
      </p:sp>
    </p:spTree>
    <p:extLst>
      <p:ext uri="{BB962C8B-B14F-4D97-AF65-F5344CB8AC3E}">
        <p14:creationId xmlns:p14="http://schemas.microsoft.com/office/powerpoint/2010/main" val="312919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6800" y="133350"/>
            <a:ext cx="7620000" cy="857250"/>
          </a:xfrm>
        </p:spPr>
        <p:txBody>
          <a:bodyPr/>
          <a:lstStyle/>
          <a:p>
            <a:r>
              <a:rPr lang="es-MX" sz="3600" dirty="0"/>
              <a:t>nuestros </a:t>
            </a:r>
            <a:r>
              <a:rPr lang="es-MX" sz="3600" dirty="0">
                <a:solidFill>
                  <a:schemeClr val="tx1"/>
                </a:solidFill>
              </a:rPr>
              <a:t>clientes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5" name="TextBox 12"/>
          <p:cNvSpPr txBox="1"/>
          <p:nvPr/>
        </p:nvSpPr>
        <p:spPr>
          <a:xfrm>
            <a:off x="457200" y="1049338"/>
            <a:ext cx="4114800" cy="3323987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marL="800100" lvl="1" indent="-342900"/>
            <a:r>
              <a:rPr lang="es-ES_tradnl" b="1" dirty="0"/>
              <a:t>Lista parcial de Clientes</a:t>
            </a:r>
          </a:p>
          <a:p>
            <a:pPr marL="800100" lvl="1" indent="-342900"/>
            <a:endParaRPr lang="es-ES_tradnl" sz="12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GOOGLE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UBS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APPLE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ELEKTRA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TV AZTECA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Aeropuerto Internacional de la Ciudad de México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ASUR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BAT (British American </a:t>
            </a:r>
            <a:r>
              <a:rPr lang="es-ES_tradnl" sz="12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Tobacoo</a:t>
            </a: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)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FEMSA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GRAINGER (</a:t>
            </a:r>
            <a:r>
              <a:rPr lang="es-ES_tradnl" sz="1200" b="1" dirty="0"/>
              <a:t>LEED GOLD</a:t>
            </a: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)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CARRIER (</a:t>
            </a:r>
            <a:r>
              <a:rPr lang="es-ES_tradnl" sz="1200" b="1" dirty="0"/>
              <a:t>LEED GOLD</a:t>
            </a: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)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PENTAIR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ROCKWELL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DELPHI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WHIRLPOOL</a:t>
            </a:r>
          </a:p>
        </p:txBody>
      </p:sp>
      <p:grpSp>
        <p:nvGrpSpPr>
          <p:cNvPr id="10" name="Group 8">
            <a:extLst>
              <a:ext uri="{FF2B5EF4-FFF2-40B4-BE49-F238E27FC236}">
                <a16:creationId xmlns:a16="http://schemas.microsoft.com/office/drawing/2014/main" id="{A1A28A32-7BC8-46C7-9DAE-C6C13A75BC41}"/>
              </a:ext>
            </a:extLst>
          </p:cNvPr>
          <p:cNvGrpSpPr/>
          <p:nvPr/>
        </p:nvGrpSpPr>
        <p:grpSpPr>
          <a:xfrm>
            <a:off x="304800" y="285750"/>
            <a:ext cx="2854628" cy="819878"/>
            <a:chOff x="304800" y="285750"/>
            <a:chExt cx="2854628" cy="819878"/>
          </a:xfrm>
        </p:grpSpPr>
        <p:pic>
          <p:nvPicPr>
            <p:cNvPr id="11" name="Picture 7">
              <a:extLst>
                <a:ext uri="{FF2B5EF4-FFF2-40B4-BE49-F238E27FC236}">
                  <a16:creationId xmlns:a16="http://schemas.microsoft.com/office/drawing/2014/main" id="{B48D37D0-725A-4264-9D6E-40014AA91F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85750"/>
              <a:ext cx="2400300" cy="819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8">
              <a:extLst>
                <a:ext uri="{FF2B5EF4-FFF2-40B4-BE49-F238E27FC236}">
                  <a16:creationId xmlns:a16="http://schemas.microsoft.com/office/drawing/2014/main" id="{411054D1-6E21-4E5E-8EA2-4F1D19D5BF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8228" y="514350"/>
              <a:ext cx="1981200" cy="409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Box 12">
            <a:extLst>
              <a:ext uri="{FF2B5EF4-FFF2-40B4-BE49-F238E27FC236}">
                <a16:creationId xmlns:a16="http://schemas.microsoft.com/office/drawing/2014/main" id="{59C8AFCE-A8F5-56F0-634D-DE3BD888898E}"/>
              </a:ext>
            </a:extLst>
          </p:cNvPr>
          <p:cNvSpPr txBox="1"/>
          <p:nvPr/>
        </p:nvSpPr>
        <p:spPr>
          <a:xfrm>
            <a:off x="4572000" y="1118518"/>
            <a:ext cx="4114800" cy="3046988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marL="800100" lvl="1" indent="-342900"/>
            <a:endParaRPr lang="es-ES_tradnl" sz="12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800100" lvl="1" indent="-342900"/>
            <a:endParaRPr lang="es-ES_tradnl" sz="12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Judicatura Federal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PEMEX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CFE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Dr</a:t>
            </a: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 Hospital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IMSS 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Instituto </a:t>
            </a:r>
            <a:r>
              <a:rPr lang="es-ES_tradnl" sz="12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Nal</a:t>
            </a: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. de Medicina Genómica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UANL (LAB BSL3)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Univ. de Guanajuato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Marriott Santa Fe, Mex; Marriott Casa Magna y JW, </a:t>
            </a:r>
            <a:r>
              <a:rPr lang="es-ES_tradnl" sz="12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Cun</a:t>
            </a:r>
            <a:endParaRPr lang="es-ES_tradnl" sz="12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Museo de Historia, Occidente, Nave Lewis, Horno 3, </a:t>
            </a:r>
            <a:r>
              <a:rPr lang="es-ES_tradnl" sz="120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Mty</a:t>
            </a:r>
            <a:endParaRPr lang="es-ES_tradnl" sz="12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USA Embassy, Panamá; Consulado USA  Cd Juárez</a:t>
            </a:r>
          </a:p>
          <a:p>
            <a:pPr marL="800100" lvl="1" indent="-342900">
              <a:buFontTx/>
              <a:buChar char="-"/>
            </a:pPr>
            <a:r>
              <a:rPr lang="es-ES_tradnl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NIELSEN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6800" y="133350"/>
            <a:ext cx="7620000" cy="857250"/>
          </a:xfrm>
        </p:spPr>
        <p:txBody>
          <a:bodyPr/>
          <a:lstStyle/>
          <a:p>
            <a:r>
              <a:rPr lang="es-MX" sz="3600" dirty="0"/>
              <a:t>nuestros </a:t>
            </a:r>
            <a:r>
              <a:rPr lang="es-MX" sz="3600" dirty="0">
                <a:solidFill>
                  <a:schemeClr val="tx1"/>
                </a:solidFill>
              </a:rPr>
              <a:t>servicios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5" name="TextBox 12"/>
          <p:cNvSpPr txBox="1"/>
          <p:nvPr/>
        </p:nvSpPr>
        <p:spPr>
          <a:xfrm>
            <a:off x="381000" y="1129427"/>
            <a:ext cx="7620000" cy="3046988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marL="800100" lvl="1" indent="-342900">
              <a:buFontTx/>
              <a:buChar char="-"/>
            </a:pPr>
            <a:r>
              <a:rPr lang="es-ES_tradnl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Diseño y Especificación de Sistemas de gestión para Edificios (BMS)</a:t>
            </a:r>
          </a:p>
          <a:p>
            <a:pPr marL="800100" lvl="1" indent="-342900">
              <a:buFontTx/>
              <a:buChar char="-"/>
            </a:pPr>
            <a:r>
              <a:rPr lang="es-ES_tradnl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Ingeniería de Detalle</a:t>
            </a:r>
          </a:p>
          <a:p>
            <a:pPr marL="800100" lvl="1" indent="-342900">
              <a:buFontTx/>
              <a:buChar char="-"/>
            </a:pPr>
            <a:r>
              <a:rPr lang="es-ES_tradnl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Ingeniería de Instalación</a:t>
            </a:r>
          </a:p>
          <a:p>
            <a:pPr marL="800100" lvl="1" indent="-342900">
              <a:buFontTx/>
              <a:buChar char="-"/>
            </a:pPr>
            <a:r>
              <a:rPr lang="es-ES_tradnl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Diseño de Bases de Datos</a:t>
            </a:r>
          </a:p>
          <a:p>
            <a:pPr marL="800100" lvl="1" indent="-342900">
              <a:buFontTx/>
              <a:buChar char="-"/>
            </a:pPr>
            <a:r>
              <a:rPr lang="es-ES_tradnl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Diseño de Navegación WEB </a:t>
            </a:r>
          </a:p>
          <a:p>
            <a:pPr marL="800100" lvl="1" indent="-342900">
              <a:buFontTx/>
              <a:buChar char="-"/>
            </a:pPr>
            <a:r>
              <a:rPr lang="es-ES_tradnl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Instalación</a:t>
            </a:r>
          </a:p>
          <a:p>
            <a:pPr marL="800100" lvl="1" indent="-342900">
              <a:buFontTx/>
              <a:buChar char="-"/>
            </a:pPr>
            <a:r>
              <a:rPr lang="es-ES_tradnl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Pruebas y Puesta en Marcha</a:t>
            </a:r>
          </a:p>
          <a:p>
            <a:pPr marL="800100" lvl="1" indent="-342900">
              <a:buFontTx/>
              <a:buChar char="-"/>
            </a:pPr>
            <a:r>
              <a:rPr lang="es-ES_tradnl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Entrenamiento</a:t>
            </a:r>
          </a:p>
          <a:p>
            <a:pPr marL="800100" lvl="1" indent="-342900">
              <a:buFontTx/>
              <a:buChar char="-"/>
            </a:pPr>
            <a:r>
              <a:rPr lang="es-ES_tradnl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Certificaciones</a:t>
            </a:r>
          </a:p>
          <a:p>
            <a:pPr marL="800100" lvl="1" indent="-342900">
              <a:buFontTx/>
              <a:buChar char="-"/>
            </a:pPr>
            <a:r>
              <a:rPr lang="es-ES_tradnl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Mantenimiento preventivo, predictivo, y correctivo.</a:t>
            </a:r>
          </a:p>
          <a:p>
            <a:pPr marL="800100" lvl="1" indent="-342900">
              <a:buFontTx/>
              <a:buChar char="-"/>
            </a:pPr>
            <a:r>
              <a:rPr lang="es-ES_tradnl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Monitoreo Remoto</a:t>
            </a:r>
          </a:p>
          <a:p>
            <a:pPr marL="800100" lvl="1" indent="-342900">
              <a:buFontTx/>
              <a:buChar char="-"/>
            </a:pPr>
            <a:r>
              <a:rPr lang="es-ES_tradnl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Refacciones</a:t>
            </a:r>
          </a:p>
        </p:txBody>
      </p:sp>
      <p:grpSp>
        <p:nvGrpSpPr>
          <p:cNvPr id="7" name="Group 8"/>
          <p:cNvGrpSpPr/>
          <p:nvPr/>
        </p:nvGrpSpPr>
        <p:grpSpPr>
          <a:xfrm>
            <a:off x="304800" y="285750"/>
            <a:ext cx="2854628" cy="819878"/>
            <a:chOff x="304800" y="285750"/>
            <a:chExt cx="2854628" cy="81987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85750"/>
              <a:ext cx="2400300" cy="819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8228" y="514350"/>
              <a:ext cx="1981200" cy="409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304800" y="285750"/>
            <a:ext cx="2854628" cy="819878"/>
            <a:chOff x="304800" y="285750"/>
            <a:chExt cx="2854628" cy="819878"/>
          </a:xfrm>
        </p:grpSpPr>
        <p:pic>
          <p:nvPicPr>
            <p:cNvPr id="10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85750"/>
              <a:ext cx="2400300" cy="819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8228" y="514350"/>
              <a:ext cx="1981200" cy="409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CuadroTexto 1"/>
          <p:cNvSpPr txBox="1"/>
          <p:nvPr/>
        </p:nvSpPr>
        <p:spPr>
          <a:xfrm>
            <a:off x="321925" y="1417455"/>
            <a:ext cx="8364875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u="sng" dirty="0"/>
              <a:t>AEROPUERTOS DEL SURESTE, Cancún, Quintana Roo</a:t>
            </a:r>
            <a:endParaRPr lang="es-MX" sz="1200" b="1" dirty="0"/>
          </a:p>
          <a:p>
            <a:r>
              <a:rPr lang="es-MX" sz="1200" dirty="0"/>
              <a:t>Nominado como proyecto del año en la plataforma instalada, Incluye la implementación del Sistema de Automatización, el cual controla y supervisa diferentes sub-sistemas en el campus, entre los que podemos mencionar:</a:t>
            </a:r>
            <a:endParaRPr lang="es-MX" sz="1200" b="1" dirty="0"/>
          </a:p>
          <a:p>
            <a:r>
              <a:rPr lang="es-MX" sz="1200" b="1" dirty="0"/>
              <a:t> </a:t>
            </a:r>
          </a:p>
          <a:p>
            <a:r>
              <a:rPr lang="es-MX" sz="1200" i="1" dirty="0"/>
              <a:t>Building Automation System (BAS)</a:t>
            </a:r>
            <a:r>
              <a:rPr lang="es-MX" sz="1200" dirty="0"/>
              <a:t>, control de sistemas electromecánicos:</a:t>
            </a:r>
            <a:endParaRPr lang="es-MX" sz="1200" b="1" dirty="0"/>
          </a:p>
          <a:p>
            <a:pPr lvl="0"/>
            <a:r>
              <a:rPr lang="es-MX" sz="1200" dirty="0"/>
              <a:t>Plantas de generación de agua helada que incluyen Sistemas desacoplado con integración Bacnet; unidades manejadoras (UMA) de volumen constante, UMA s de volumen de aire variable, Cajas de Volumen Variable, unidades de Expansión Directa, Unidades de Precisión.</a:t>
            </a:r>
          </a:p>
          <a:p>
            <a:pPr lvl="0"/>
            <a:r>
              <a:rPr lang="es-MX" sz="1200" dirty="0"/>
              <a:t>Control y Monitoreo de Calidad de Aire Oficinas.</a:t>
            </a:r>
          </a:p>
          <a:p>
            <a:pPr lvl="0"/>
            <a:r>
              <a:rPr lang="es-MX" sz="1200" dirty="0"/>
              <a:t>Monitoreo de Cárcamos y Cisternas.</a:t>
            </a:r>
          </a:p>
          <a:p>
            <a:r>
              <a:rPr lang="es-MX" sz="1200" b="1" dirty="0"/>
              <a:t> </a:t>
            </a:r>
          </a:p>
          <a:p>
            <a:r>
              <a:rPr lang="es-MX" sz="1200" i="1" dirty="0"/>
              <a:t>Energy Management System (EMS)</a:t>
            </a:r>
            <a:r>
              <a:rPr lang="es-MX" sz="1200" dirty="0"/>
              <a:t>, Monitoreo y Control de sistemas eléctricos:</a:t>
            </a:r>
            <a:endParaRPr lang="es-MX" sz="1200" b="1" dirty="0"/>
          </a:p>
          <a:p>
            <a:pPr lvl="0"/>
            <a:r>
              <a:rPr lang="es-MX" sz="1200" dirty="0"/>
              <a:t>Medición de Energía en Aeropasillos y transformadores y locales comerciales</a:t>
            </a:r>
          </a:p>
          <a:p>
            <a:pPr lvl="0"/>
            <a:r>
              <a:rPr lang="es-MX" sz="1200" dirty="0"/>
              <a:t>Monitoreo de Generadores de emeregencia</a:t>
            </a:r>
          </a:p>
          <a:p>
            <a:r>
              <a:rPr lang="es-MX" sz="1200" i="1" dirty="0"/>
              <a:t>Malfuction Message System (MMS)</a:t>
            </a:r>
            <a:r>
              <a:rPr lang="es-MX" sz="1200" dirty="0"/>
              <a:t>, Monitoreo de señales de Mal Funcionamiento de los sistemas o suministros críticos del edificio:</a:t>
            </a:r>
            <a:endParaRPr lang="es-MX" sz="1200" b="1" dirty="0"/>
          </a:p>
          <a:p>
            <a:pPr lvl="0"/>
            <a:r>
              <a:rPr lang="es-MX" sz="1200" dirty="0"/>
              <a:t>Plantas generadoras de Agua Helada</a:t>
            </a:r>
          </a:p>
          <a:p>
            <a:pPr lvl="0"/>
            <a:r>
              <a:rPr lang="es-MX" sz="1200" dirty="0"/>
              <a:t>HVAC general</a:t>
            </a:r>
          </a:p>
          <a:p>
            <a:pPr lvl="0"/>
            <a:r>
              <a:rPr lang="es-MX" sz="1200" dirty="0"/>
              <a:t>Monitoreo de Cisternas</a:t>
            </a:r>
          </a:p>
          <a:p>
            <a:pPr lvl="0"/>
            <a:r>
              <a:rPr lang="es-MX" sz="1200" dirty="0"/>
              <a:t>Fallas Generales</a:t>
            </a:r>
          </a:p>
        </p:txBody>
      </p:sp>
      <p:sp>
        <p:nvSpPr>
          <p:cNvPr id="11" name="1 Título">
            <a:extLst>
              <a:ext uri="{FF2B5EF4-FFF2-40B4-BE49-F238E27FC236}">
                <a16:creationId xmlns:a16="http://schemas.microsoft.com/office/drawing/2014/main" id="{252BD53D-845D-FF50-9E43-58337B77CF64}"/>
              </a:ext>
            </a:extLst>
          </p:cNvPr>
          <p:cNvSpPr txBox="1">
            <a:spLocks/>
          </p:cNvSpPr>
          <p:nvPr/>
        </p:nvSpPr>
        <p:spPr>
          <a:xfrm>
            <a:off x="1066800" y="13335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7F7F7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600" b="0" dirty="0"/>
              <a:t>proyectos </a:t>
            </a:r>
            <a:r>
              <a:rPr lang="es-MX" sz="3600" b="0" dirty="0">
                <a:solidFill>
                  <a:schemeClr val="tx1"/>
                </a:solidFill>
              </a:rPr>
              <a:t>destacados</a:t>
            </a:r>
          </a:p>
        </p:txBody>
      </p:sp>
    </p:spTree>
    <p:extLst>
      <p:ext uri="{BB962C8B-B14F-4D97-AF65-F5344CB8AC3E}">
        <p14:creationId xmlns:p14="http://schemas.microsoft.com/office/powerpoint/2010/main" val="246645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304800" y="285750"/>
            <a:ext cx="2854628" cy="819878"/>
            <a:chOff x="304800" y="285750"/>
            <a:chExt cx="2854628" cy="819878"/>
          </a:xfrm>
        </p:grpSpPr>
        <p:pic>
          <p:nvPicPr>
            <p:cNvPr id="10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85750"/>
              <a:ext cx="2400300" cy="819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8228" y="514350"/>
              <a:ext cx="1981200" cy="409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CuadroTexto 1"/>
          <p:cNvSpPr txBox="1"/>
          <p:nvPr/>
        </p:nvSpPr>
        <p:spPr>
          <a:xfrm>
            <a:off x="321924" y="1417454"/>
            <a:ext cx="8604607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u="sng" dirty="0"/>
              <a:t>Terminal 2 y 3, Aeropuerto Internacional de Cancún (ASUR)</a:t>
            </a:r>
            <a:endParaRPr lang="es-MX" sz="1200" b="1" dirty="0"/>
          </a:p>
          <a:p>
            <a:r>
              <a:rPr lang="es-MX" sz="1200" dirty="0"/>
              <a:t>Incluye Sistema Central de Monitoreo, el cual controla y supervisa diferentes sub-sistemas, como sigue:</a:t>
            </a:r>
            <a:endParaRPr lang="es-MX" sz="1200" b="1" dirty="0"/>
          </a:p>
          <a:p>
            <a:r>
              <a:rPr lang="es-MX" sz="1200" dirty="0"/>
              <a:t> </a:t>
            </a:r>
            <a:endParaRPr lang="es-MX" sz="1200" b="1" dirty="0"/>
          </a:p>
          <a:p>
            <a:r>
              <a:rPr lang="es-MX" sz="1200" i="1" dirty="0"/>
              <a:t>Building Automation System (BAS)</a:t>
            </a:r>
            <a:r>
              <a:rPr lang="es-MX" sz="1200" dirty="0"/>
              <a:t>, control de sistemas electromecánicos:</a:t>
            </a:r>
            <a:endParaRPr lang="es-MX" sz="1200" b="1" dirty="0"/>
          </a:p>
          <a:p>
            <a:pPr lvl="0"/>
            <a:r>
              <a:rPr lang="es-MX" sz="1200" dirty="0"/>
              <a:t>Planta de generación de agua helada que incluye un sistema desacoplado de tres unidades enfriadoras con integración MODBus, con agua de condensados por pozos; unidades manejadoras (UMA) de volumen constante, UMA s de volumen de aire variable, Cajas de Volumen Variable, unidades Fan&amp;Coil, monitoreo de humedad.</a:t>
            </a:r>
          </a:p>
          <a:p>
            <a:pPr lvl="0"/>
            <a:r>
              <a:rPr lang="es-MX" sz="1200" dirty="0"/>
              <a:t>Control y Monitoreo del Sistema Hidroneumático.</a:t>
            </a:r>
          </a:p>
          <a:p>
            <a:pPr lvl="0"/>
            <a:r>
              <a:rPr lang="es-MX" sz="1200" dirty="0"/>
              <a:t>Monitoreo de Flujo y Presión de Agua Potable</a:t>
            </a:r>
          </a:p>
          <a:p>
            <a:pPr lvl="0"/>
            <a:r>
              <a:rPr lang="es-MX" sz="1200" dirty="0"/>
              <a:t>Control y Monitoreo de Calidad de Aire</a:t>
            </a:r>
          </a:p>
          <a:p>
            <a:r>
              <a:rPr lang="es-MX" sz="1200" i="1" dirty="0"/>
              <a:t>Energy Management System (EMS)</a:t>
            </a:r>
            <a:r>
              <a:rPr lang="es-MX" sz="1200" dirty="0"/>
              <a:t>, Monitoreo y Control de sistemas eléctricos:</a:t>
            </a:r>
            <a:endParaRPr lang="es-MX" sz="1200" b="1" dirty="0"/>
          </a:p>
          <a:p>
            <a:pPr lvl="0"/>
            <a:r>
              <a:rPr lang="es-MX" sz="1200" dirty="0"/>
              <a:t>Monitoreo de Energía En acometida principal, tableros secundarios y tableros de distribución.</a:t>
            </a:r>
          </a:p>
          <a:p>
            <a:pPr lvl="0"/>
            <a:r>
              <a:rPr lang="es-MX" sz="1200" dirty="0"/>
              <a:t>Plantas de Emergencia</a:t>
            </a:r>
          </a:p>
          <a:p>
            <a:pPr lvl="0"/>
            <a:r>
              <a:rPr lang="es-MX" sz="1200" dirty="0"/>
              <a:t>Tablero de Transferencia</a:t>
            </a:r>
          </a:p>
          <a:p>
            <a:pPr lvl="0"/>
            <a:r>
              <a:rPr lang="es-MX" sz="1200" dirty="0"/>
              <a:t>Limite de Demanda</a:t>
            </a:r>
            <a:r>
              <a:rPr lang="en-US" sz="1200" b="1" dirty="0"/>
              <a:t> </a:t>
            </a:r>
            <a:endParaRPr lang="es-MX" sz="1200" b="1" dirty="0"/>
          </a:p>
          <a:p>
            <a:r>
              <a:rPr lang="es-MX" sz="1200" i="1" dirty="0"/>
              <a:t>Malfuction Message System (MMS)</a:t>
            </a:r>
            <a:r>
              <a:rPr lang="es-MX" sz="1200" dirty="0"/>
              <a:t>, Monitoreo de señales de Mal Funcionamiento de los sistemas o suministros críticos del edificio:</a:t>
            </a:r>
            <a:endParaRPr lang="es-MX" sz="1200" b="1" dirty="0"/>
          </a:p>
          <a:p>
            <a:pPr lvl="0"/>
            <a:r>
              <a:rPr lang="es-MX" sz="1200" dirty="0"/>
              <a:t>Plantas de Emergencia</a:t>
            </a:r>
          </a:p>
          <a:p>
            <a:pPr lvl="0"/>
            <a:r>
              <a:rPr lang="es-MX" sz="1200" dirty="0"/>
              <a:t>Niveles de Cisternas y Cárcamos</a:t>
            </a:r>
          </a:p>
          <a:p>
            <a:pPr lvl="0"/>
            <a:r>
              <a:rPr lang="es-MX" sz="1200" dirty="0"/>
              <a:t>Falla en Unidades Generadoras de Agua Refrigerada</a:t>
            </a:r>
          </a:p>
        </p:txBody>
      </p:sp>
      <p:sp>
        <p:nvSpPr>
          <p:cNvPr id="11" name="1 Título">
            <a:extLst>
              <a:ext uri="{FF2B5EF4-FFF2-40B4-BE49-F238E27FC236}">
                <a16:creationId xmlns:a16="http://schemas.microsoft.com/office/drawing/2014/main" id="{9C4D0073-D3EC-14B5-21CC-1A4825E3668D}"/>
              </a:ext>
            </a:extLst>
          </p:cNvPr>
          <p:cNvSpPr txBox="1">
            <a:spLocks/>
          </p:cNvSpPr>
          <p:nvPr/>
        </p:nvSpPr>
        <p:spPr>
          <a:xfrm>
            <a:off x="1066800" y="13335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7F7F7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600" b="0" dirty="0"/>
              <a:t>proyectos </a:t>
            </a:r>
            <a:r>
              <a:rPr lang="es-MX" sz="3600" b="0" dirty="0">
                <a:solidFill>
                  <a:schemeClr val="tx1"/>
                </a:solidFill>
              </a:rPr>
              <a:t>destacados</a:t>
            </a:r>
          </a:p>
        </p:txBody>
      </p:sp>
    </p:spTree>
    <p:extLst>
      <p:ext uri="{BB962C8B-B14F-4D97-AF65-F5344CB8AC3E}">
        <p14:creationId xmlns:p14="http://schemas.microsoft.com/office/powerpoint/2010/main" val="339219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6D0CE-CE47-47DF-8358-740DA7B2151C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304800" y="285750"/>
            <a:ext cx="2854628" cy="819878"/>
            <a:chOff x="304800" y="285750"/>
            <a:chExt cx="2854628" cy="819878"/>
          </a:xfrm>
        </p:grpSpPr>
        <p:pic>
          <p:nvPicPr>
            <p:cNvPr id="10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85750"/>
              <a:ext cx="2400300" cy="819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8228" y="514350"/>
              <a:ext cx="1981200" cy="409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CuadroTexto 1"/>
          <p:cNvSpPr txBox="1"/>
          <p:nvPr/>
        </p:nvSpPr>
        <p:spPr>
          <a:xfrm>
            <a:off x="321924" y="1417454"/>
            <a:ext cx="8604607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u="sng" dirty="0"/>
              <a:t>AEROPUERTOS DEL SURESTE, Cancún, Quintana Roo</a:t>
            </a:r>
            <a:endParaRPr lang="es-MX" sz="1200" b="1" dirty="0"/>
          </a:p>
          <a:p>
            <a:r>
              <a:rPr lang="es-MX" sz="1200" dirty="0"/>
              <a:t>Nominado como proyecto del año en la plataforma instalada, Incluye la implementación del Sistema de Automatización, el cual controla y supervisa diferentes sub-sistemas en el campus, entre los que podemos mencionar:</a:t>
            </a:r>
            <a:endParaRPr lang="es-MX" sz="1200" b="1" dirty="0"/>
          </a:p>
          <a:p>
            <a:r>
              <a:rPr lang="es-MX" sz="1200" b="1" dirty="0"/>
              <a:t> </a:t>
            </a:r>
          </a:p>
          <a:p>
            <a:r>
              <a:rPr lang="es-MX" sz="1200" i="1" dirty="0"/>
              <a:t>Building Automation System (BAS)</a:t>
            </a:r>
            <a:r>
              <a:rPr lang="es-MX" sz="1200" dirty="0"/>
              <a:t>, control de sistemas electromecánicos:</a:t>
            </a:r>
            <a:endParaRPr lang="es-MX" sz="1200" b="1" dirty="0"/>
          </a:p>
          <a:p>
            <a:pPr lvl="0"/>
            <a:r>
              <a:rPr lang="es-MX" sz="1200" dirty="0"/>
              <a:t>Plantas de generación de agua helada que incluyen Sistemas desacoplado con integración Bacnet; unidades manejadoras (UMA) de volumen constante, UMA s de volumen de aire variable, Cajas de Volumen Variable, unidades de Expansión Directa, Unidades de Precisión.</a:t>
            </a:r>
          </a:p>
          <a:p>
            <a:pPr lvl="0"/>
            <a:r>
              <a:rPr lang="es-MX" sz="1200" dirty="0"/>
              <a:t>Control y Monitoreo de Calidad de Aire Oficinas.</a:t>
            </a:r>
          </a:p>
          <a:p>
            <a:pPr lvl="0"/>
            <a:r>
              <a:rPr lang="es-MX" sz="1200" dirty="0"/>
              <a:t>Monitoreo de Cárcamos y Cisternas.</a:t>
            </a:r>
          </a:p>
          <a:p>
            <a:r>
              <a:rPr lang="es-MX" sz="1200" b="1" dirty="0"/>
              <a:t> </a:t>
            </a:r>
          </a:p>
          <a:p>
            <a:r>
              <a:rPr lang="es-MX" sz="1200" i="1" dirty="0"/>
              <a:t>Energy Management System (EMS)</a:t>
            </a:r>
            <a:r>
              <a:rPr lang="es-MX" sz="1200" dirty="0"/>
              <a:t>, Monitoreo y Control de sistemas eléctricos:</a:t>
            </a:r>
            <a:endParaRPr lang="es-MX" sz="1200" b="1" dirty="0"/>
          </a:p>
          <a:p>
            <a:pPr lvl="0"/>
            <a:r>
              <a:rPr lang="es-MX" sz="1200" dirty="0"/>
              <a:t>Medición de Energía en Aeropasillos y transformadores y locales comerciales</a:t>
            </a:r>
          </a:p>
          <a:p>
            <a:pPr lvl="0"/>
            <a:r>
              <a:rPr lang="es-MX" sz="1200" dirty="0"/>
              <a:t>Monitoreo de Generadores de emeregencia</a:t>
            </a:r>
          </a:p>
          <a:p>
            <a:r>
              <a:rPr lang="es-MX" sz="1200" i="1" dirty="0"/>
              <a:t>Malfuction Message System (MMS)</a:t>
            </a:r>
            <a:r>
              <a:rPr lang="es-MX" sz="1200" dirty="0"/>
              <a:t>, Monitoreo de señales de Mal Funcionamiento de los sistemas o suministros críticos del edificio:</a:t>
            </a:r>
            <a:endParaRPr lang="es-MX" sz="1200" b="1" dirty="0"/>
          </a:p>
          <a:p>
            <a:pPr lvl="0"/>
            <a:r>
              <a:rPr lang="es-MX" sz="1200" dirty="0"/>
              <a:t>Plantas generadoras de Agua Helada</a:t>
            </a:r>
          </a:p>
          <a:p>
            <a:pPr lvl="0"/>
            <a:r>
              <a:rPr lang="es-MX" sz="1200" dirty="0"/>
              <a:t>HVAC general</a:t>
            </a:r>
          </a:p>
          <a:p>
            <a:pPr lvl="0"/>
            <a:r>
              <a:rPr lang="es-MX" sz="1200" dirty="0"/>
              <a:t>Monitoreo de Cisternas</a:t>
            </a:r>
          </a:p>
          <a:p>
            <a:pPr lvl="0"/>
            <a:r>
              <a:rPr lang="es-MX" sz="1200" dirty="0"/>
              <a:t>Fallas Generales</a:t>
            </a:r>
          </a:p>
          <a:p>
            <a:endParaRPr lang="es-MX" sz="1600" dirty="0"/>
          </a:p>
        </p:txBody>
      </p:sp>
      <p:sp>
        <p:nvSpPr>
          <p:cNvPr id="11" name="1 Título">
            <a:extLst>
              <a:ext uri="{FF2B5EF4-FFF2-40B4-BE49-F238E27FC236}">
                <a16:creationId xmlns:a16="http://schemas.microsoft.com/office/drawing/2014/main" id="{492E73B1-A60E-2607-2F9A-3A7929BA2A8A}"/>
              </a:ext>
            </a:extLst>
          </p:cNvPr>
          <p:cNvSpPr txBox="1">
            <a:spLocks/>
          </p:cNvSpPr>
          <p:nvPr/>
        </p:nvSpPr>
        <p:spPr>
          <a:xfrm>
            <a:off x="1066800" y="13335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7F7F7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600" b="0" dirty="0"/>
              <a:t>proyectos </a:t>
            </a:r>
            <a:r>
              <a:rPr lang="es-MX" sz="3600" b="0" dirty="0">
                <a:solidFill>
                  <a:schemeClr val="tx1"/>
                </a:solidFill>
              </a:rPr>
              <a:t>destacados</a:t>
            </a:r>
          </a:p>
        </p:txBody>
      </p:sp>
    </p:spTree>
    <p:extLst>
      <p:ext uri="{BB962C8B-B14F-4D97-AF65-F5344CB8AC3E}">
        <p14:creationId xmlns:p14="http://schemas.microsoft.com/office/powerpoint/2010/main" val="325387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1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26176</TotalTime>
  <Words>857</Words>
  <Application>Microsoft Macintosh PowerPoint</Application>
  <PresentationFormat>Presentación en pantalla (16:9)</PresentationFormat>
  <Paragraphs>118</Paragraphs>
  <Slides>7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Presentación de PowerPoint</vt:lpstr>
      <vt:lpstr>Presentación de PowerPoint</vt:lpstr>
      <vt:lpstr>nuestros clientes</vt:lpstr>
      <vt:lpstr>nuestros servicios</vt:lpstr>
      <vt:lpstr>Presentación de PowerPoint</vt:lpstr>
      <vt:lpstr>Presentación de PowerPoint</vt:lpstr>
      <vt:lpstr>Presentación de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Exal Hayashi</dc:creator>
  <cp:lastModifiedBy>David Garcia</cp:lastModifiedBy>
  <cp:revision>617</cp:revision>
  <dcterms:created xsi:type="dcterms:W3CDTF">2009-10-23T03:17:32Z</dcterms:created>
  <dcterms:modified xsi:type="dcterms:W3CDTF">2022-06-21T17:46:24Z</dcterms:modified>
</cp:coreProperties>
</file>